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90" r:id="rId6"/>
    <p:sldId id="291" r:id="rId7"/>
    <p:sldId id="308" r:id="rId8"/>
    <p:sldId id="310" r:id="rId9"/>
    <p:sldId id="302" r:id="rId10"/>
    <p:sldId id="307" r:id="rId11"/>
    <p:sldId id="311" r:id="rId12"/>
    <p:sldId id="289" r:id="rId13"/>
    <p:sldId id="295" r:id="rId14"/>
    <p:sldId id="297" r:id="rId15"/>
    <p:sldId id="298" r:id="rId16"/>
    <p:sldId id="292" r:id="rId17"/>
    <p:sldId id="294" r:id="rId18"/>
    <p:sldId id="312" r:id="rId19"/>
    <p:sldId id="299" r:id="rId20"/>
    <p:sldId id="273" r:id="rId21"/>
    <p:sldId id="313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meå - en kommun som vill mer" id="{8095FB62-FD68-4584-B121-9D69DA7E2D24}">
          <p14:sldIdLst>
            <p14:sldId id="288"/>
            <p14:sldId id="290"/>
            <p14:sldId id="291"/>
            <p14:sldId id="308"/>
            <p14:sldId id="310"/>
            <p14:sldId id="302"/>
            <p14:sldId id="307"/>
            <p14:sldId id="311"/>
            <p14:sldId id="289"/>
            <p14:sldId id="295"/>
            <p14:sldId id="297"/>
            <p14:sldId id="298"/>
            <p14:sldId id="292"/>
            <p14:sldId id="294"/>
            <p14:sldId id="312"/>
            <p14:sldId id="299"/>
            <p14:sldId id="27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10A62-CAE1-4B61-7544-54A7920D9964}" name="Nils Håkansson" initials="NH" userId="S::nils.hakansson@umea.se::0e1207ff-0e8d-4463-823d-fb7bb28bb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B1C2"/>
    <a:srgbClr val="F9C623"/>
    <a:srgbClr val="FFED00"/>
    <a:srgbClr val="D1E8FF"/>
    <a:srgbClr val="8CBE00"/>
    <a:srgbClr val="555555"/>
    <a:srgbClr val="00A01E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60"/>
      </p:cViewPr>
      <p:guideLst>
        <p:guide orient="horz" pos="16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3A5-328E-469E-92B9-AB95BABC3824}" type="datetimeFigureOut">
              <a:rPr lang="sv-SE" smtClean="0"/>
              <a:t>2025-01-20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1CBD-5959-4A4D-AA16-9FEAD0AF728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0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5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406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41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172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7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79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9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 Framtidens tillväxtmarknader nr. 16 från 2024.</a:t>
            </a:r>
          </a:p>
          <a:p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61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63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196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2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064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50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1" y="1437625"/>
            <a:ext cx="5322588" cy="2201205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23690" y="4450594"/>
            <a:ext cx="187220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2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1" y="251547"/>
            <a:ext cx="8323801" cy="517379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456507" y="1472201"/>
            <a:ext cx="8219902" cy="26710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7419" y="891111"/>
            <a:ext cx="8308207" cy="46766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82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256743"/>
            <a:ext cx="7812432" cy="425054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50807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4716016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216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41403" y="3136582"/>
            <a:ext cx="7812432" cy="495046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1702" y="151637"/>
            <a:ext cx="7812432" cy="2916324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51810" y="3723773"/>
            <a:ext cx="7812432" cy="4741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075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2233831"/>
            <a:ext cx="8640960" cy="949977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5625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291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7354" y="1044279"/>
            <a:ext cx="3491952" cy="16697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4570040" y="2912364"/>
            <a:ext cx="4570040" cy="138757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2912364"/>
            <a:ext cx="4570040" cy="138757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8507" y="3111810"/>
            <a:ext cx="3918134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966858" y="3111810"/>
            <a:ext cx="3730333" cy="108012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570040" y="0"/>
            <a:ext cx="457396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736" y="0"/>
            <a:ext cx="4569305" cy="25717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1" y="945683"/>
            <a:ext cx="3491952" cy="84674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2571750"/>
            <a:ext cx="4570040" cy="1728192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2787773"/>
            <a:ext cx="3928524" cy="130104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3320" y="1616530"/>
            <a:ext cx="3702860" cy="10801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18924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9138610" cy="9566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0" y="249492"/>
            <a:ext cx="8099693" cy="48605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1059582"/>
            <a:ext cx="3692152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5004048" y="1059582"/>
            <a:ext cx="3384376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98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8580" y="899187"/>
            <a:ext cx="781243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31827" y="241157"/>
            <a:ext cx="7812432" cy="662857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48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 med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4790" y="904052"/>
            <a:ext cx="781622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28037" y="241158"/>
            <a:ext cx="7816221" cy="603648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66CD5E-7263-42D8-A4D8-17CBE060D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6" y="1883094"/>
            <a:ext cx="1958984" cy="19589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ABA2D7E-24E1-4433-A42D-82F7FA0969C3}"/>
              </a:ext>
            </a:extLst>
          </p:cNvPr>
          <p:cNvSpPr txBox="1"/>
          <p:nvPr userDrawn="1"/>
        </p:nvSpPr>
        <p:spPr>
          <a:xfrm rot="-660000">
            <a:off x="7030143" y="2426882"/>
            <a:ext cx="1593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Lorem</a:t>
            </a:r>
            <a:b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adipisicing</a:t>
            </a:r>
            <a:b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amet</a:t>
            </a:r>
            <a:br>
              <a:rPr lang="sv-SE" sz="1800" b="1" i="1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4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406300"/>
            <a:ext cx="7812432" cy="4250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352605" y="891183"/>
            <a:ext cx="7812433" cy="3456384"/>
          </a:xfrm>
        </p:spPr>
        <p:txBody>
          <a:bodyPr/>
          <a:lstStyle>
            <a:lvl1pPr marL="0" indent="0">
              <a:buNone/>
              <a:defRPr sz="1800" b="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431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2474" y="251548"/>
            <a:ext cx="8013576" cy="714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2578" y="1007522"/>
            <a:ext cx="8003232" cy="307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F6FA0B-B1DF-4FFD-BC93-048BB07B2D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9" y="4502440"/>
            <a:ext cx="996686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50" r:id="rId3"/>
    <p:sldLayoutId id="2147483664" r:id="rId4"/>
    <p:sldLayoutId id="2147483670" r:id="rId5"/>
    <p:sldLayoutId id="2147483671" r:id="rId6"/>
    <p:sldLayoutId id="2147483649" r:id="rId7"/>
    <p:sldLayoutId id="2147483673" r:id="rId8"/>
    <p:sldLayoutId id="2147483668" r:id="rId9"/>
    <p:sldLayoutId id="2147483666" r:id="rId10"/>
    <p:sldLayoutId id="2147483669" r:id="rId11"/>
    <p:sldLayoutId id="2147483657" r:id="rId12"/>
    <p:sldLayoutId id="2147483655" r:id="rId13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2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2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taty, dinosaurie, röd, utomhus&#10;&#10;Automatiskt genererad beskrivning">
            <a:extLst>
              <a:ext uri="{FF2B5EF4-FFF2-40B4-BE49-F238E27FC236}">
                <a16:creationId xmlns:a16="http://schemas.microsoft.com/office/drawing/2014/main" id="{F28FF980-FE83-72BA-AB65-C17716700A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/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B404396-5765-D732-81D3-88B33025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1" y="283130"/>
            <a:ext cx="3491952" cy="186227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sv-SE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är en progressiv och växande kommun som strävar efter att vara en ledstjärna i norra Europa.</a:t>
            </a:r>
            <a:endParaRPr lang="sv-SE" sz="2400" dirty="0">
              <a:latin typeface="+mn-lt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AC7D2-B124-2C3D-FCB6-BC9BF439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Med fokus på hållbar utveckling, innovation och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jämställdhet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 fortsätter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Umeå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 att vara en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inkluderande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stad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som välkomnar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alla som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vill leva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här.</a:t>
            </a:r>
            <a:endParaRPr lang="sv-SE" dirty="0">
              <a:latin typeface="+mn-lt"/>
              <a:cs typeface="Times New Roman"/>
            </a:endParaRPr>
          </a:p>
          <a:p>
            <a:endParaRPr lang="sv-SE" sz="14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97F203B-E1C3-F612-DD7C-087D7886F137}"/>
              </a:ext>
            </a:extLst>
          </p:cNvPr>
          <p:cNvSpPr txBox="1"/>
          <p:nvPr/>
        </p:nvSpPr>
        <p:spPr>
          <a:xfrm>
            <a:off x="354101" y="4822552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Uppdaterad 15 januari 2025</a:t>
            </a:r>
          </a:p>
        </p:txBody>
      </p:sp>
    </p:spTree>
    <p:extLst>
      <p:ext uri="{BB962C8B-B14F-4D97-AF65-F5344CB8AC3E}">
        <p14:creationId xmlns:p14="http://schemas.microsoft.com/office/powerpoint/2010/main" val="20679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1A74F97-57D4-13F9-88FF-DD7395CB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9F8728-F280-9CAB-5EC5-4768A4F7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>
                <a:solidFill>
                  <a:schemeClr val="tx1"/>
                </a:solidFill>
              </a:rPr>
              <a:t>Umeå är en kulturstad i framkant med stark DIY-tradition (do it yourself). Kulturen har en självklar plats i Umeå.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FAEED2-CE9B-F8A4-F35E-6F91237704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98635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 dirty="0">
                <a:cs typeface="Arial"/>
              </a:rPr>
              <a:t>Umeå satsar cirka 2 800 kronor per person på kultur varje år. Det är Sverigebäst. Vi vet att kultur ger perspektiv och öppnar dörrar.</a:t>
            </a:r>
          </a:p>
        </p:txBody>
      </p:sp>
      <p:pic>
        <p:nvPicPr>
          <p:cNvPr id="8" name="Platshållare för bild 7" descr="En bild som visar musik, konsert, himmel, Musikplats">
            <a:extLst>
              <a:ext uri="{FF2B5EF4-FFF2-40B4-BE49-F238E27FC236}">
                <a16:creationId xmlns:a16="http://schemas.microsoft.com/office/drawing/2014/main" id="{5E104EFD-109E-D8CB-82F9-2F4CF1F240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2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C9AEAA-8DC1-9C0D-7530-2FB04AD4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Umeå är en av Sveriges främsta idrottskommuner och tar återkommande topplaceringar i nationella rankningar.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2A7CE1-FB6D-BBFC-C079-8CCDCCB201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 dirty="0">
                <a:cs typeface="Arial"/>
              </a:rPr>
              <a:t>Våra 241 idrottsföreningar engagerar,  bygger gemenskap och bidrar till att Umeå fortsätter att växa tryggt och säkert. </a:t>
            </a:r>
          </a:p>
        </p:txBody>
      </p:sp>
      <p:pic>
        <p:nvPicPr>
          <p:cNvPr id="12" name="Platshållare för bild 11" descr="En bild som visar skridskoåkning, stadium, arena, hockey">
            <a:extLst>
              <a:ext uri="{FF2B5EF4-FFF2-40B4-BE49-F238E27FC236}">
                <a16:creationId xmlns:a16="http://schemas.microsoft.com/office/drawing/2014/main" id="{C21E65BB-F5DE-FB3E-9500-4A49BC9FB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90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8DB781-7313-DE4C-D3D7-9E1C51A2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5019D-5A81-E016-1E14-DAB7EEF0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Umeå är norra Sveriges största mötes- och evenemangsstad. Varje år arrangeras hundratals möten som ger nya perspektiv.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3E114F-9415-095B-F224-D106268DB2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VM-rally, Littfest, Jazzfestivalen, Umeå fotbollsfestival, Brännbollsyran, House of Metal, Umeå filmfestival och mycket mer! </a:t>
            </a:r>
          </a:p>
        </p:txBody>
      </p:sp>
      <p:pic>
        <p:nvPicPr>
          <p:cNvPr id="21" name="Platshållare för bild 20" descr="En bild som visar himmel, publik, konsert, Magenta">
            <a:extLst>
              <a:ext uri="{FF2B5EF4-FFF2-40B4-BE49-F238E27FC236}">
                <a16:creationId xmlns:a16="http://schemas.microsoft.com/office/drawing/2014/main" id="{A15963E2-B9FE-1E86-70C1-F60E9B97AB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3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däggdjur, himmel, ko, utomhus&#10;&#10;Automatiskt genererad beskrivning">
            <a:extLst>
              <a:ext uri="{FF2B5EF4-FFF2-40B4-BE49-F238E27FC236}">
                <a16:creationId xmlns:a16="http://schemas.microsoft.com/office/drawing/2014/main" id="{D6D1188D-DB01-B96B-29C6-D1A50B94D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8"/>
          <a:stretch/>
        </p:blipFill>
        <p:spPr>
          <a:xfrm>
            <a:off x="20" y="10"/>
            <a:ext cx="9143980" cy="2912354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716A38-19DC-9845-5E7C-A6966BFF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Ubmeje, Umeå på umesamiska, är en naturlig del av Sápmi. Ubmeje är renbetesland sedan flera hundra år.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B3D53C4-FE43-DE93-84C7-F90C0AECA0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Umeå kommun är förvaltningsområde för tre minoritetsspråk; finska, meänkieli och samiska.</a:t>
            </a:r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936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6350667A-FAD2-1EBB-F741-8A073113E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2" b="9386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039DA-A887-41C7-1DA4-CF9FC59D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Vårt geografiska läge gör Umeå till ett naturligt infrastruktur- och logistiknav i alla riktningar.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50B63-79AF-3BA3-4094-B836DB7E25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Umeå har en stor flygplats, goda tågförbindelser, färja till Vasa och utvecklade vägförbindelser (E4/E12).</a:t>
            </a:r>
          </a:p>
        </p:txBody>
      </p:sp>
    </p:spTree>
    <p:extLst>
      <p:ext uri="{BB962C8B-B14F-4D97-AF65-F5344CB8AC3E}">
        <p14:creationId xmlns:p14="http://schemas.microsoft.com/office/powerpoint/2010/main" val="391512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126E8F-3514-FB10-E515-E00466BA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6F2DFF-8715-04C7-A8E9-B94892C6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4044620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 dirty="0">
                <a:cs typeface="Arial"/>
              </a:rPr>
              <a:t>Umeå växer. På fem år har fler jobbmöjligheter skapats </a:t>
            </a:r>
            <a:r>
              <a:rPr lang="sv-SE" sz="1600" dirty="0">
                <a:cs typeface="Calibri"/>
              </a:rPr>
              <a:t>genom </a:t>
            </a:r>
            <a:r>
              <a:rPr lang="sv-SE" sz="1600" dirty="0">
                <a:cs typeface="Arial"/>
              </a:rPr>
              <a:t>8 800 nya arbetstillfällen och 800 nya arbetsgivare.</a:t>
            </a:r>
            <a:endParaRPr lang="sv-SE" sz="1600" dirty="0">
              <a:ea typeface="Calibri"/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56EC30-3BCE-74FD-26D8-1F65F7A2C0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4044620" cy="1188132"/>
          </a:xfrm>
        </p:spPr>
        <p:txBody>
          <a:bodyPr/>
          <a:lstStyle/>
          <a:p>
            <a:r>
              <a:rPr lang="sv-SE" sz="1600" dirty="0"/>
              <a:t>Vi fortsätter att bygga för framtiden och gör plats för framtida grannar. Målet är att 2 000 bostäder ska bli färdiga varje år.</a:t>
            </a:r>
          </a:p>
        </p:txBody>
      </p:sp>
      <p:pic>
        <p:nvPicPr>
          <p:cNvPr id="11" name="Platshållare för bild 10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B4E53DF1-81A5-C4FF-F755-F39AD18C62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2593" r="-667" b="34931"/>
          <a:stretch/>
        </p:blipFill>
        <p:spPr>
          <a:xfrm>
            <a:off x="0" y="-24963"/>
            <a:ext cx="9222378" cy="2937327"/>
          </a:xfrm>
        </p:spPr>
      </p:pic>
    </p:spTree>
    <p:extLst>
      <p:ext uri="{BB962C8B-B14F-4D97-AF65-F5344CB8AC3E}">
        <p14:creationId xmlns:p14="http://schemas.microsoft.com/office/powerpoint/2010/main" val="284043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cen, inomhus, person, person&#10;&#10;Automatiskt genererad beskrivning">
            <a:extLst>
              <a:ext uri="{FF2B5EF4-FFF2-40B4-BE49-F238E27FC236}">
                <a16:creationId xmlns:a16="http://schemas.microsoft.com/office/drawing/2014/main" id="{15505C85-3C9D-403B-13E5-B28E41F497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9" b="7925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F006B-73F7-5577-31F7-598B3F2C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54345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 dirty="0">
                <a:cs typeface="Arial"/>
              </a:rPr>
              <a:t>Umeå kommun är norra Sveriges största arbetsgivare och ska rekrytera 1 000 nya kollegor varje år kommande decennium.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7FBB7E-B793-3318-B775-5AFF2999BF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Vi är över 13 000 modiga, vassa, trygga och stolta medarbetare som gör viktiga insatser – varje dag!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6975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7B29A-E73D-89DF-CA2C-5B7BE632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C12535-3981-0266-1BAA-1831E288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120607" cy="1188132"/>
          </a:xfrm>
        </p:spPr>
        <p:txBody>
          <a:bodyPr/>
          <a:lstStyle/>
          <a:p>
            <a:r>
              <a:rPr lang="sv-SE" sz="1600" dirty="0"/>
              <a:t>Ledande universitet i Umeå stärker kommunen och ger nya perspektiv inom en rad områden, bland annat nobelprisvinnande forskning.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BB1FD7A-4F57-E6D5-18AC-787E8B4F42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958481" cy="1188132"/>
          </a:xfrm>
        </p:spPr>
        <p:txBody>
          <a:bodyPr/>
          <a:lstStyle/>
          <a:p>
            <a:r>
              <a:rPr lang="sv-SE" sz="1600" dirty="0"/>
              <a:t>39 000 studenter väljer att studera i Umeå. Många blir kvar och bidrar till kommunens och sin egen utveckling. Och de ska blir fler!</a:t>
            </a:r>
          </a:p>
        </p:txBody>
      </p:sp>
      <p:pic>
        <p:nvPicPr>
          <p:cNvPr id="7" name="Platshållare för bild 6" descr="En bild som visar klädsel, person, person, personer&#10;&#10;Automatiskt genererad beskrivning">
            <a:extLst>
              <a:ext uri="{FF2B5EF4-FFF2-40B4-BE49-F238E27FC236}">
                <a16:creationId xmlns:a16="http://schemas.microsoft.com/office/drawing/2014/main" id="{0C3F38D9-D555-5817-9F1F-2A6362E52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6612"/>
          <a:stretch>
            <a:fillRect/>
          </a:stretch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9296854-2BF0-8D5F-443C-5159F02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AFD31C-1E98-1D90-9728-431C0A6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2998398"/>
            <a:ext cx="3918134" cy="13069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Med fokus på hållbar utveckling, innovation och inkludering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fortsätter Umeå att vara en attraktiv och jämställd plats för både invånare och företag.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E12F4A-CA21-3440-4129-B95F27509C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2998398"/>
            <a:ext cx="3730333" cy="1306945"/>
          </a:xfrm>
        </p:spPr>
        <p:txBody>
          <a:bodyPr/>
          <a:lstStyle/>
          <a:p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Kanske också för dig? </a:t>
            </a:r>
            <a:r>
              <a:rPr lang="sv-SE" sz="1600" dirty="0">
                <a:latin typeface="+mn-lt"/>
              </a:rPr>
              <a:t>På umea.se kan du läsa mer och få vägledning vidare!</a:t>
            </a:r>
          </a:p>
          <a:p>
            <a:endParaRPr lang="sv-SE" dirty="0"/>
          </a:p>
        </p:txBody>
      </p:sp>
      <p:pic>
        <p:nvPicPr>
          <p:cNvPr id="19" name="Platshållare för bild 18" descr="En bild som visar utomhus, vatten, himmel, reflektion&#10;&#10;Automatiskt genererad beskrivning">
            <a:extLst>
              <a:ext uri="{FF2B5EF4-FFF2-40B4-BE49-F238E27FC236}">
                <a16:creationId xmlns:a16="http://schemas.microsoft.com/office/drawing/2014/main" id="{CCDB4D1C-8899-2EA6-146C-174873F545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b="20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7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byggnad, Cykelhjul, tunnelbana, gata&#10;&#10;Automatiskt genererad beskrivning">
            <a:extLst>
              <a:ext uri="{FF2B5EF4-FFF2-40B4-BE49-F238E27FC236}">
                <a16:creationId xmlns:a16="http://schemas.microsoft.com/office/drawing/2014/main" id="{CC1D6D23-CFA1-39E3-0D6C-F6696CDA8C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E4F857-39A4-7E62-BC17-A1D2B21CD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4080850" cy="1188132"/>
          </a:xfrm>
        </p:spPr>
        <p:txBody>
          <a:bodyPr/>
          <a:lstStyle/>
          <a:p>
            <a:r>
              <a:rPr lang="sv-SE" sz="1600" dirty="0"/>
              <a:t>I Umeå är jämställdhet och hållbarhet självklara byggstenar när vi utvecklar staden.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C38F3A-E18C-F7DE-F173-8AB0643D4EE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2023 antogs en ambitiös klimatfärdplan som säger att kommunen ska vara klimatneutral senast 2040.</a:t>
            </a:r>
          </a:p>
        </p:txBody>
      </p:sp>
    </p:spTree>
    <p:extLst>
      <p:ext uri="{BB962C8B-B14F-4D97-AF65-F5344CB8AC3E}">
        <p14:creationId xmlns:p14="http://schemas.microsoft.com/office/powerpoint/2010/main" val="735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F3C21B9-2ED1-4581-E59B-6DCD47A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7113AD-2AAC-FCE1-C8A6-3FF31BF5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>
                <a:solidFill>
                  <a:schemeClr val="tx1"/>
                </a:solidFill>
              </a:rPr>
              <a:t>Umeå växer snabbt – och det har vi gjort sedan 1970-talet. </a:t>
            </a:r>
            <a:r>
              <a:rPr lang="sv-SE" sz="1600" dirty="0"/>
              <a:t>Visionen är att vi ska vara minst 200 000 invånare 2050.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8032F-485B-B577-169B-EB327F3D5F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I dag bor över 136 000 människor i kommunen, invånare från jordens alla hörn!</a:t>
            </a:r>
          </a:p>
        </p:txBody>
      </p:sp>
      <p:pic>
        <p:nvPicPr>
          <p:cNvPr id="11" name="Platshållare för bild 10" descr="En bild som visar Stadsdesign, Bostadsområde, utomhus, hus&#10;&#10;Automatiskt genererad beskrivning">
            <a:extLst>
              <a:ext uri="{FF2B5EF4-FFF2-40B4-BE49-F238E27FC236}">
                <a16:creationId xmlns:a16="http://schemas.microsoft.com/office/drawing/2014/main" id="{1252DA64-F979-D0FD-59B9-9CDF92953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19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8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38CB9AA-4801-9075-DD4D-5D43CD88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8F8BE-E550-97A2-5811-BF8E18A0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4467" cy="1188132"/>
          </a:xfrm>
        </p:spPr>
        <p:txBody>
          <a:bodyPr/>
          <a:lstStyle/>
          <a:p>
            <a:r>
              <a:rPr lang="sv-SE" sz="1600" dirty="0"/>
              <a:t>Umeå är Sveriges bästa kommun att leva och bo i, enligt en oberoende undersökning 2024.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30AED-F1A2-AC6D-414C-F49F28A3C9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Undersökningen bygger på faktorer som utbildning, vård och omsorg, jobb, infrastruktur och trygghet. Och vi vill mer!</a:t>
            </a:r>
          </a:p>
        </p:txBody>
      </p:sp>
      <p:pic>
        <p:nvPicPr>
          <p:cNvPr id="6" name="Platshållare för bild 5" descr="En bild som visar utomhus, gräs, gräsmatta, person&#10;&#10;Automatiskt genererad beskrivning">
            <a:extLst>
              <a:ext uri="{FF2B5EF4-FFF2-40B4-BE49-F238E27FC236}">
                <a16:creationId xmlns:a16="http://schemas.microsoft.com/office/drawing/2014/main" id="{EF256FED-3286-0129-7DE8-04ED632647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b="2018"/>
          <a:stretch/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vatten, byggnad&#10;&#10;Automatiskt genererad beskrivning">
            <a:extLst>
              <a:ext uri="{FF2B5EF4-FFF2-40B4-BE49-F238E27FC236}">
                <a16:creationId xmlns:a16="http://schemas.microsoft.com/office/drawing/2014/main" id="{33AD494C-5AC5-0B2E-EFD4-6BEB3ACF40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33009"/>
          <a:stretch/>
        </p:blipFill>
        <p:spPr>
          <a:xfrm>
            <a:off x="20" y="10"/>
            <a:ext cx="9143980" cy="2912354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0E8262-10F5-AEB7-190F-3F0F2F51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>
            <a:normAutofit/>
          </a:bodyPr>
          <a:lstStyle/>
          <a:p>
            <a:r>
              <a:rPr lang="sv-SE" sz="1600" dirty="0"/>
              <a:t>Umeå är norra Sveriges snabbast hållbart växande region.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3A82D7-EDCB-21A2-D11B-46FFAE5A94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Vi attraherar unga och det bidrar till stark befolkningstillväxt.</a:t>
            </a:r>
          </a:p>
        </p:txBody>
      </p:sp>
    </p:spTree>
    <p:extLst>
      <p:ext uri="{BB962C8B-B14F-4D97-AF65-F5344CB8AC3E}">
        <p14:creationId xmlns:p14="http://schemas.microsoft.com/office/powerpoint/2010/main" val="26825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E1947F4-6931-EF34-8FBA-8A3A5E67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FD7D986-742E-99EC-3303-638EC062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Umeå är en av Sveriges starkast växande fastighetsmarknader. Vi är främst i vår del av landet.</a:t>
            </a:r>
          </a:p>
          <a:p>
            <a:endParaRPr lang="sv-SE" sz="16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A0164-1801-8533-5DEF-AFA720AB7A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 dirty="0">
                <a:cs typeface="Arial"/>
              </a:rPr>
              <a:t>Bolaget Newsec placerar Umeå på plats 6 när fastighetsmarknaderna i Sveriges 29 största kommuner rankas.</a:t>
            </a:r>
          </a:p>
        </p:txBody>
      </p:sp>
      <p:pic>
        <p:nvPicPr>
          <p:cNvPr id="13" name="Platshållare för bild 12" descr="En bild som visar himmel, utomhus, klädsel, person&#10;&#10;Automatiskt genererad beskrivning">
            <a:extLst>
              <a:ext uri="{FF2B5EF4-FFF2-40B4-BE49-F238E27FC236}">
                <a16:creationId xmlns:a16="http://schemas.microsoft.com/office/drawing/2014/main" id="{420DA3CA-5917-9706-569C-75C9C3E2F0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99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0BD7B0-68B5-BFB4-E32E-E295687A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1D34A-1531-6D81-C1AE-58ADDC04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Umeå är en jämställd förebild. Vårt strategiska arbete för lika rättigheter fortsätter inspirera andra att följa efter.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EFF38A-09D0-1850-53FE-7C65AABF15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EU pekar ut vårt jämställdhetsarbete som föregångsexempel för andra i Europa att ta efter.</a:t>
            </a:r>
          </a:p>
          <a:p>
            <a:endParaRPr lang="sv-SE" sz="1600" dirty="0"/>
          </a:p>
        </p:txBody>
      </p:sp>
      <p:pic>
        <p:nvPicPr>
          <p:cNvPr id="8" name="Platshållare för bild 7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7070E257-A219-229D-5E72-B0AC2A5B85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0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A728063-5623-9726-B48D-DB9F7CC1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CA9913-30ED-AF18-7090-F28EBD3F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4467" cy="1188132"/>
          </a:xfrm>
        </p:spPr>
        <p:txBody>
          <a:bodyPr/>
          <a:lstStyle/>
          <a:p>
            <a:r>
              <a:rPr lang="sv-SE" sz="1600" dirty="0"/>
              <a:t>Umeå är både land och stad. Umeås centrala delar ska växa tätt så att fler får nära till mer. Samtidigt bor var tredje Umeåbo utanför stan.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A73572-CCD7-1CAA-F130-F2A8D35816C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600" dirty="0"/>
              <a:t>Nära 90 procent av bostäderna i Umeå byggs i lägen där cykel eller buss är de smidigaste färdsätten till jobb och studier.</a:t>
            </a:r>
          </a:p>
          <a:p>
            <a:endParaRPr lang="sv-SE" sz="1600" dirty="0"/>
          </a:p>
        </p:txBody>
      </p:sp>
      <p:pic>
        <p:nvPicPr>
          <p:cNvPr id="9" name="Platshållare för bild 8" descr="En bild som visar utomhus, himmel, vatten, träd&#10;&#10;Automatiskt genererad beskrivning">
            <a:extLst>
              <a:ext uri="{FF2B5EF4-FFF2-40B4-BE49-F238E27FC236}">
                <a16:creationId xmlns:a16="http://schemas.microsoft.com/office/drawing/2014/main" id="{D1A2F2C5-1090-EFBC-789A-3DD72E569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2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7F2A8F-CCAD-DFA7-092E-678C9229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28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8A39F2-87BD-BD6E-D1AD-66CC5A073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600" dirty="0"/>
              <a:t>Umeå är en förenings- och kulturkommun där engagemanget är lika självklart som älven.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AE694-0936-A9BB-DFBE-49009FCBF7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600" dirty="0">
                <a:cs typeface="Arial"/>
              </a:rPr>
              <a:t>Varje år fördelar vi över 32 miljoner till våra föreningar. Det gör Umeå roligare och bidrar till aktiva och trygga invånare. </a:t>
            </a:r>
            <a:endParaRPr lang="sv-SE" dirty="0"/>
          </a:p>
        </p:txBody>
      </p:sp>
      <p:pic>
        <p:nvPicPr>
          <p:cNvPr id="12" name="Platshållare för bild 11" descr="En bild som visar konsert, musik, scen, underhållning&#10;&#10;Automatiskt genererad beskrivning">
            <a:extLst>
              <a:ext uri="{FF2B5EF4-FFF2-40B4-BE49-F238E27FC236}">
                <a16:creationId xmlns:a16="http://schemas.microsoft.com/office/drawing/2014/main" id="{E3DF4C23-365C-A879-CA00-9C0EAEA27B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28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4163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ll">
  <a:themeElements>
    <a:clrScheme name="Umeå kommun">
      <a:dk1>
        <a:srgbClr val="555555"/>
      </a:dk1>
      <a:lt1>
        <a:srgbClr val="FFFFFF"/>
      </a:lt1>
      <a:dk2>
        <a:srgbClr val="AFAFAF"/>
      </a:dk2>
      <a:lt2>
        <a:srgbClr val="F0F0F0"/>
      </a:lt2>
      <a:accent1>
        <a:srgbClr val="00A01E"/>
      </a:accent1>
      <a:accent2>
        <a:srgbClr val="D1E8FF"/>
      </a:accent2>
      <a:accent3>
        <a:srgbClr val="E3B1C2"/>
      </a:accent3>
      <a:accent4>
        <a:srgbClr val="8CBE00"/>
      </a:accent4>
      <a:accent5>
        <a:srgbClr val="006E1E"/>
      </a:accent5>
      <a:accent6>
        <a:srgbClr val="AFAFAF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0FF195DE-77FE-416E-8B2D-D9839DE67143}" vid="{6E5FCBEC-8E63-4E08-BBA0-6A15C9B0AB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10159-9864-4215-9cda-e9ccaf23c753">
      <Terms xmlns="http://schemas.microsoft.com/office/infopath/2007/PartnerControls"/>
    </lcf76f155ced4ddcb4097134ff3c332f>
    <TaxCatchAll xmlns="78f36f23-18b8-4007-939d-146bec17ba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D1671CF13DB94CB021430BEFFCD8F5" ma:contentTypeVersion="18" ma:contentTypeDescription="Skapa ett nytt dokument." ma:contentTypeScope="" ma:versionID="87e6ab1fb0930ae76f1c97b4aa0abc41">
  <xsd:schema xmlns:xsd="http://www.w3.org/2001/XMLSchema" xmlns:xs="http://www.w3.org/2001/XMLSchema" xmlns:p="http://schemas.microsoft.com/office/2006/metadata/properties" xmlns:ns2="f8110159-9864-4215-9cda-e9ccaf23c753" xmlns:ns3="78f36f23-18b8-4007-939d-146bec17ba90" targetNamespace="http://schemas.microsoft.com/office/2006/metadata/properties" ma:root="true" ma:fieldsID="2fc8114ad391cca03dc95a4f6077d735" ns2:_="" ns3:_="">
    <xsd:import namespace="f8110159-9864-4215-9cda-e9ccaf23c753"/>
    <xsd:import namespace="78f36f23-18b8-4007-939d-146bec17b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10159-9864-4215-9cda-e9ccaf23c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2a7474d-3f0b-41ad-b5d4-4a0ddb2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6f23-18b8-4007-939d-146bec17ba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a889ac-45da-41ea-b29b-72ba6e7998a2}" ma:internalName="TaxCatchAll" ma:showField="CatchAllData" ma:web="78f36f23-18b8-4007-939d-146bec17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1E1C25-E0CD-4A2B-BA00-302B62CD1CE4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8f36f23-18b8-4007-939d-146bec17ba90"/>
    <ds:schemaRef ds:uri="f8110159-9864-4215-9cda-e9ccaf23c75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2C6B3B-0F52-457B-AFD8-F8A80E1D6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749F1-6A23-4F15-AAB8-64F65613DB0D}">
  <ds:schemaRefs>
    <ds:schemaRef ds:uri="78f36f23-18b8-4007-939d-146bec17ba90"/>
    <ds:schemaRef ds:uri="f8110159-9864-4215-9cda-e9ccaf23c7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1134</TotalTime>
  <Words>722</Words>
  <Application>Microsoft Office PowerPoint</Application>
  <PresentationFormat>Bildspel på skärmen (16:9)</PresentationFormat>
  <Paragraphs>54</Paragraphs>
  <Slides>18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Calibri</vt:lpstr>
      <vt:lpstr>Powerpoint_mall</vt:lpstr>
      <vt:lpstr>Umeå är en progressiv och växande kommun som strävar efter att vara en ledstjärna i norra Europa.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BYT BILD</vt:lpstr>
      <vt:lpstr>PowerPoint-presentation</vt:lpstr>
      <vt:lpstr>PowerPoint-presentation</vt:lpstr>
      <vt:lpstr>Bild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Hansen</dc:creator>
  <cp:lastModifiedBy>Håkan Göransson</cp:lastModifiedBy>
  <cp:revision>5</cp:revision>
  <dcterms:created xsi:type="dcterms:W3CDTF">2024-04-30T20:27:53Z</dcterms:created>
  <dcterms:modified xsi:type="dcterms:W3CDTF">2025-01-20T11:32:06Z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0x010100C2D1671CF13DB94CB021430BEFFCD8F5</vt:lpwstr>
  </property>
  <property fmtid="{D5CDD505-2E9C-101B-9397-08002B2CF9AE}" pid="3" name="MediaServiceImageTags">
    <vt:lpwstr/>
  </property>
</Properties>
</file>